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57" r:id="rId4"/>
    <p:sldId id="288" r:id="rId5"/>
    <p:sldId id="289" r:id="rId6"/>
    <p:sldId id="293" r:id="rId7"/>
    <p:sldId id="294" r:id="rId8"/>
    <p:sldId id="290" r:id="rId9"/>
    <p:sldId id="261" r:id="rId10"/>
    <p:sldId id="295" r:id="rId11"/>
    <p:sldId id="296" r:id="rId12"/>
    <p:sldId id="297" r:id="rId13"/>
    <p:sldId id="258" r:id="rId14"/>
    <p:sldId id="263" r:id="rId15"/>
    <p:sldId id="273" r:id="rId16"/>
    <p:sldId id="278" r:id="rId17"/>
    <p:sldId id="279" r:id="rId18"/>
    <p:sldId id="280" r:id="rId19"/>
    <p:sldId id="29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B58C-4FFB-B9FD-ACA916FE2B21}"/>
              </c:ext>
            </c:extLst>
          </c:dPt>
          <c:dPt>
            <c:idx val="1"/>
            <c:bubble3D val="0"/>
            <c:spPr>
              <a:solidFill>
                <a:srgbClr val="3333CC"/>
              </a:solidFill>
            </c:spPr>
            <c:extLst>
              <c:ext xmlns:c16="http://schemas.microsoft.com/office/drawing/2014/chart" uri="{C3380CC4-5D6E-409C-BE32-E72D297353CC}">
                <c16:uniqueId val="{00000001-B58C-4FFB-B9FD-ACA916FE2B21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2-B58C-4FFB-B9FD-ACA916FE2B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школьники</c:v>
                </c:pt>
                <c:pt idx="1">
                  <c:v>молодёжь в возрасте от 16 до 30 лет</c:v>
                </c:pt>
                <c:pt idx="2">
                  <c:v>люди старше 30 лет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0.2</c:v>
                </c:pt>
                <c:pt idx="1">
                  <c:v>0.60000000000000053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8C-4FFB-B9FD-ACA916FE2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90419947506568"/>
          <c:y val="0.18923884514435732"/>
          <c:w val="0.38242913385826843"/>
          <c:h val="0.76986193293885719"/>
        </c:manualLayout>
      </c:layout>
      <c:overlay val="0"/>
      <c:txPr>
        <a:bodyPr/>
        <a:lstStyle/>
        <a:p>
          <a:pPr>
            <a:defRPr sz="2400" b="1">
              <a:latin typeface="Liberation Serif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33" y="4293096"/>
            <a:ext cx="7854696" cy="1968624"/>
          </a:xfrm>
        </p:spPr>
        <p:txBody>
          <a:bodyPr>
            <a:normAutofit/>
          </a:bodyPr>
          <a:lstStyle/>
          <a:p>
            <a:r>
              <a:rPr lang="ru-RU" dirty="0">
                <a:latin typeface="Liberation Serif" pitchFamily="18" charset="0"/>
                <a:cs typeface="Times New Roman" pitchFamily="18" charset="0"/>
              </a:rPr>
              <a:t> для проведения родительского собрания</a:t>
            </a:r>
          </a:p>
          <a:p>
            <a:pPr algn="r"/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Liberation Serif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Liberation Serif" pitchFamily="18" charset="0"/>
                <a:cs typeface="Times New Roman" pitchFamily="18" charset="0"/>
              </a:rPr>
              <a:t>Региональный оператор </a:t>
            </a:r>
            <a:r>
              <a:rPr lang="ru-RU" dirty="0" err="1">
                <a:latin typeface="Liberation Serif" pitchFamily="18" charset="0"/>
                <a:cs typeface="Times New Roman" pitchFamily="18" charset="0"/>
              </a:rPr>
              <a:t>спт</a:t>
            </a:r>
            <a:r>
              <a:rPr lang="ru-RU" dirty="0">
                <a:latin typeface="Liberation Serif" pitchFamily="18" charset="0"/>
                <a:cs typeface="Times New Roman" pitchFamily="18" charset="0"/>
              </a:rPr>
              <a:t> ем</a:t>
            </a:r>
          </a:p>
          <a:p>
            <a:pPr algn="r"/>
            <a:r>
              <a:rPr lang="ru-RU" dirty="0">
                <a:latin typeface="Liberation Serif" pitchFamily="18" charset="0"/>
                <a:cs typeface="Times New Roman" pitchFamily="18" charset="0"/>
              </a:rPr>
              <a:t> по Свердловской области</a:t>
            </a:r>
          </a:p>
          <a:p>
            <a:pPr algn="r"/>
            <a:r>
              <a:rPr lang="ru-RU" dirty="0">
                <a:latin typeface="Liberation Serif" pitchFamily="18" charset="0"/>
                <a:cs typeface="Times New Roman" pitchFamily="18" charset="0"/>
              </a:rPr>
              <a:t> ГБУ СО ЦППМСП «Ладо»</a:t>
            </a:r>
          </a:p>
          <a:p>
            <a:pPr algn="r"/>
            <a:endParaRPr lang="ru-RU" sz="1800" dirty="0">
              <a:latin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2160240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Liberation Serif" pitchFamily="18" charset="0"/>
              </a:rPr>
            </a:br>
            <a:br>
              <a:rPr lang="ru-RU" dirty="0">
                <a:latin typeface="Liberation Serif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Социально-психологическое тестирование  по единой методике</a:t>
            </a:r>
          </a:p>
        </p:txBody>
      </p:sp>
      <p:pic>
        <p:nvPicPr>
          <p:cNvPr id="1026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ПТ\Картинки для слайдов\statistika-med-ucheta-2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922257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49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7589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Возраст наркоманов в России по официальной статистике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405562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01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4926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Последствия употребления современных наркотиков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328592" cy="551723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интеллекта, деградация личности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отклонения работы структур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головного мозга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изменение сознания, провоцирующее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самоубийство</a:t>
            </a:r>
            <a:r>
              <a:rPr lang="ru-RU" sz="2000" dirty="0">
                <a:solidFill>
                  <a:srgbClr val="FF0000"/>
                </a:solidFill>
                <a:latin typeface="Liberation Serif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случайную гибель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возникновение тяжелых хронических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патологий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, часто смертельных (в том числе онкологические заболевания, бесплодие);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ВИЧ-инфекцией и гепатитом В и С </a:t>
            </a: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от применения нестерильных шприцев и от сексуальных контактов в изменённом состоянии сознания;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Liberation Serif" pitchFamily="18" charset="0"/>
                <a:cs typeface="Times New Roman" panose="02020603050405020304" pitchFamily="18" charset="0"/>
              </a:rPr>
              <a:t>связь с криминальным миром и возможная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насильственная смерть</a:t>
            </a: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058594" cy="273630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024336" cy="25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19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риска»?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риска»  –  социально-психологические  условия,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повышающие  угрозу  вовлечения  в  зависимое  поведение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 Подверженность негативному влиянию группы;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 Подверженность влиянию асоциальных установок социума;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 Склонность к рискованным поступкам;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 Склонность к совершению необдуманных поступков;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 Трудность переживания жизненных неудач.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такое «факторы защиты»?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«Факторы  защиты»  –  обстоятельства,  повышающие  социально-психологическую устойчивость к воздействию «факторов риска». </a:t>
            </a: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оценивает такие параметры как: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Благополучие взаимоотношений с социальным окружением.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Активность жизненной позиции, социальная активность.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Умение говорить НЕТ сомнительным предложениям.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Психологическую  устойчивость  и  уверенность  в  своих  силах  в трудных жизненных ситуациях.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63" y="116632"/>
            <a:ext cx="8642350" cy="871392"/>
          </a:xfrm>
        </p:spPr>
        <p:txBody>
          <a:bodyPr lIns="0" tIns="9525" rIns="0" bIns="0" rtlCol="0">
            <a:spAutoFit/>
          </a:bodyPr>
          <a:lstStyle/>
          <a:p>
            <a:pPr marL="9525" algn="ctr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Психологически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благополучный</a:t>
            </a:r>
            <a:r>
              <a:rPr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ребенок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(О.А. Карабанова)</a:t>
            </a:r>
            <a:endParaRPr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6350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2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br>
              <a:rPr lang="en-US" sz="1300" dirty="0">
                <a:solidFill>
                  <a:schemeClr val="bg1"/>
                </a:solidFill>
                <a:latin typeface="Liberation Serif"/>
              </a:rPr>
            </a:br>
            <a:r>
              <a:rPr lang="ru-RU" sz="1300" dirty="0">
                <a:solidFill>
                  <a:schemeClr val="bg1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>
              <a:spcBef>
                <a:spcPts val="875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chemeClr val="bg1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395288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marL="3175" indent="1588"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ориентация  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chemeClr val="bg1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Правила нахождения родителей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   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быть «незаметными»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поддерживать обстановку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честности и открытости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рекомендуется </a:t>
            </a:r>
            <a:r>
              <a:rPr lang="ru-RU" sz="2200" b="1" spc="-100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наблюдать со стороны</a:t>
            </a: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Что получит участник социально-психологического тестирования?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Краткую характеристику актуального уровня развития психологической устойчивости;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Рекомендации в каком направлении можно развивать свою психологическую устойчивость;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200" spc="-100" dirty="0">
                <a:latin typeface="Liberation Serif" pitchFamily="18" charset="0"/>
                <a:cs typeface="Times New Roman" pitchFamily="18" charset="0"/>
              </a:rPr>
              <a:t>Возможность индивидуального обращения к психологу, проводившему тестирование, для получение более подробных результатов тестирования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260648"/>
            <a:ext cx="8640960" cy="6264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ru-RU" b="1" dirty="0">
                <a:latin typeface="Liberation Serif" pitchFamily="18" charset="0"/>
                <a:cs typeface="Times New Roman" pitchFamily="18" charset="0"/>
              </a:rPr>
              <a:t>Тестирование проводится при наличии информированного согласия в письменной форме одного из родителей (законного представителя) обучающихся, не достигших возраста пятнадцати лет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>
                <a:latin typeface="Liberation Serif" pitchFamily="18" charset="0"/>
                <a:cs typeface="Times New Roman" pitchFamily="18" charset="0"/>
              </a:rPr>
              <a:t>согласие </a:t>
            </a:r>
            <a:r>
              <a:rPr lang="ru-RU" dirty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фиксирует разрешение </a:t>
            </a:r>
            <a:r>
              <a:rPr lang="ru-RU" dirty="0">
                <a:latin typeface="Liberation Serif" pitchFamily="18" charset="0"/>
                <a:cs typeface="Times New Roman" pitchFamily="18" charset="0"/>
              </a:rPr>
              <a:t>Вашему ребенку участвовать в тестировании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dirty="0">
                <a:latin typeface="Liberation Serif" pitchFamily="18" charset="0"/>
                <a:cs typeface="Times New Roman" pitchFamily="18" charset="0"/>
              </a:rPr>
              <a:t>подтверждает Вашу </a:t>
            </a:r>
            <a:r>
              <a:rPr lang="ru-RU" dirty="0">
                <a:solidFill>
                  <a:srgbClr val="0070C0"/>
                </a:solidFill>
                <a:latin typeface="Liberation Serif" pitchFamily="18" charset="0"/>
                <a:cs typeface="Times New Roman" pitchFamily="18" charset="0"/>
              </a:rPr>
              <a:t>осведомленность о цели</a:t>
            </a:r>
            <a:r>
              <a:rPr lang="ru-RU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Liberation Serif" pitchFamily="18" charset="0"/>
                <a:cs typeface="Times New Roman" pitchFamily="18" charset="0"/>
              </a:rPr>
              <a:t>тестирования, его длительности и возможных результатах</a:t>
            </a:r>
          </a:p>
        </p:txBody>
      </p:sp>
    </p:spTree>
    <p:extLst>
      <p:ext uri="{BB962C8B-B14F-4D97-AF65-F5344CB8AC3E}">
        <p14:creationId xmlns:p14="http://schemas.microsoft.com/office/powerpoint/2010/main" val="345644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300" dirty="0">
                <a:latin typeface="Liberation Serif" pitchFamily="18" charset="0"/>
              </a:rPr>
              <a:t>Проведение социально-психологического тестирования организовано во исполнение </a:t>
            </a:r>
            <a:r>
              <a:rPr lang="ru-RU" sz="2300" b="1" dirty="0">
                <a:latin typeface="Liberation Serif" pitchFamily="18" charset="0"/>
              </a:rPr>
              <a:t>Приказа Министерства образования и молодёжной политики Свердловской области</a:t>
            </a:r>
            <a:r>
              <a:rPr lang="ru-RU" sz="2300" dirty="0">
                <a:latin typeface="Liberation Serif" pitchFamily="18" charset="0"/>
              </a:rPr>
              <a:t>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</a:t>
            </a:r>
          </a:p>
          <a:p>
            <a:pPr algn="just"/>
            <a:endParaRPr lang="ru-RU" sz="23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2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232248"/>
          </a:xfrm>
        </p:spPr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9532" y="1628800"/>
            <a:ext cx="8424936" cy="4320480"/>
          </a:xfrm>
        </p:spPr>
        <p:txBody>
          <a:bodyPr>
            <a:normAutofit lnSpcReduction="10000"/>
          </a:bodyPr>
          <a:lstStyle/>
          <a:p>
            <a:pPr marL="0" indent="363538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Пройдет на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всей территории Российской Федерации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в период с 1 по 25 ноября;</a:t>
            </a:r>
          </a:p>
          <a:p>
            <a:pPr marL="0" indent="363538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Будет проходить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ежегодно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pPr marL="0" indent="363538">
              <a:buNone/>
            </a:pP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Участниками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 станут обучающиеся с7 по 11 класс (с 13 до 18 лет включительно), а также студенты 1-2 курсов средне-специальных и </a:t>
            </a:r>
            <a:r>
              <a:rPr lang="ru-RU" sz="2400" dirty="0">
                <a:latin typeface="Liberation Serif" pitchFamily="18" charset="0"/>
              </a:rPr>
              <a:t>высших учебных заведений. </a:t>
            </a:r>
            <a:endParaRPr lang="ru-RU" sz="2400" dirty="0">
              <a:latin typeface="Liberation Serif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>
                <a:latin typeface="Liberation Serif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Liberation Serif" pitchFamily="18" charset="0"/>
                <a:cs typeface="Times New Roman" pitchFamily="18" charset="0"/>
              </a:rPr>
              <a:t>Целью тестирования </a:t>
            </a:r>
            <a:r>
              <a:rPr lang="ru-RU" sz="2400" dirty="0">
                <a:latin typeface="Liberation Serif" pitchFamily="18" charset="0"/>
              </a:rPr>
              <a:t>является выявление скрытой и явной </a:t>
            </a:r>
            <a:r>
              <a:rPr lang="ru-RU" sz="2400" dirty="0" err="1">
                <a:latin typeface="Liberation Serif" pitchFamily="18" charset="0"/>
              </a:rPr>
              <a:t>рискогенности</a:t>
            </a:r>
            <a:r>
              <a:rPr lang="ru-RU" sz="2400" dirty="0">
                <a:latin typeface="Liberation Serif" pitchFamily="18" charset="0"/>
              </a:rPr>
              <a:t> социально-психологических условий, формирующих психологическую готовность к </a:t>
            </a:r>
            <a:r>
              <a:rPr lang="ru-RU" sz="2400" dirty="0" err="1">
                <a:latin typeface="Liberation Serif" pitchFamily="18" charset="0"/>
              </a:rPr>
              <a:t>аддиктивному</a:t>
            </a:r>
            <a:r>
              <a:rPr lang="ru-RU" sz="2400" dirty="0">
                <a:latin typeface="Liberation Serif" pitchFamily="18" charset="0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90763"/>
            <a:ext cx="8640960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+mj-ea"/>
                <a:cs typeface="+mj-cs"/>
              </a:rPr>
              <a:t>   Социально-психологическое тестирование по Единой Методике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Выявляет ли методика СПТ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или наркозависимость?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62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Методика  не  может  быть  использована  для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Liberation Serif" pitchFamily="18" charset="0"/>
              </a:rPr>
              <a:t>формулировки  заключения  о  наркотической  или  иной зависимости.  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Она выявляет социально-психологические предпосылки, которые  в  определенных  обстоятельствах  могут спровоцировать желание попробовать наркотик. </a:t>
            </a: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тестирования станут известны в образовательной организации?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1.Так как все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результаты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деперсонифицированы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, получить индивидуальные результаты обучающегося из работников и руководства образовательной организации никто не сможет без нарушения законодательства Российской Федерации.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2.С конфиденциальной информацией о Вашем ребенке имеет право работать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только педагог-психолог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образовательной организации, который имеет соответствующее образование.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3.Обнародоваться и обсуждаться будут только 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усредненные (статистические) результаты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и иметь вид статистического отчета по классу или школе в целом </a:t>
            </a:r>
          </a:p>
        </p:txBody>
      </p:sp>
    </p:spTree>
    <p:extLst>
      <p:ext uri="{BB962C8B-B14F-4D97-AF65-F5344CB8AC3E}">
        <p14:creationId xmlns:p14="http://schemas.microsoft.com/office/powerpoint/2010/main" val="26810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чем заключается конфиденциальность </a:t>
            </a:r>
            <a:b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проведения тестирования?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Liberation Serif" pitchFamily="18" charset="0"/>
              </a:rPr>
              <a:t>Все результаты тестирования строго конфиденциальны! </a:t>
            </a:r>
          </a:p>
          <a:p>
            <a:r>
              <a:rPr lang="ru-RU" dirty="0">
                <a:latin typeface="Liberation Serif" pitchFamily="18" charset="0"/>
              </a:rPr>
              <a:t>В образовательной организации должно быть положение о конфиденциальной информации. </a:t>
            </a:r>
          </a:p>
          <a:p>
            <a:r>
              <a:rPr lang="ru-RU" dirty="0">
                <a:latin typeface="Liberation Serif" pitchFamily="18" charset="0"/>
              </a:rPr>
              <a:t>Каждому обучающемуся присваивается индивидуальный код участника, который делает невозможным персонификацию данных. </a:t>
            </a:r>
          </a:p>
          <a:p>
            <a:r>
              <a:rPr lang="ru-RU" dirty="0">
                <a:latin typeface="Liberation Serif" pitchFamily="18" charset="0"/>
              </a:rPr>
              <a:t>Список индивидуальных кодов и соответствующих им фамилий хранится в образовательной организации в соответствии с Федеральным законом от 27 июля 2007 г. № 152-ФЗ «О персональных данных». </a:t>
            </a:r>
          </a:p>
          <a:p>
            <a:r>
              <a:rPr lang="ru-RU" dirty="0">
                <a:latin typeface="Liberation Serif" pitchFamily="18" charset="0"/>
              </a:rPr>
              <a:t>Персональные результаты могут быть </a:t>
            </a:r>
            <a:r>
              <a:rPr lang="ru-RU" b="1" dirty="0">
                <a:latin typeface="Liberation Serif" pitchFamily="18" charset="0"/>
              </a:rPr>
              <a:t>доступны</a:t>
            </a:r>
            <a:r>
              <a:rPr lang="ru-RU" dirty="0">
                <a:latin typeface="Liberation Serif" pitchFamily="18" charset="0"/>
              </a:rPr>
              <a:t> только трем лицам: </a:t>
            </a:r>
            <a:r>
              <a:rPr lang="ru-RU" b="1" dirty="0">
                <a:latin typeface="Liberation Serif" pitchFamily="18" charset="0"/>
              </a:rPr>
              <a:t>родителю, ребенку и педагогу-психологу. </a:t>
            </a:r>
          </a:p>
        </p:txBody>
      </p:sp>
    </p:spTree>
    <p:extLst>
      <p:ext uri="{BB962C8B-B14F-4D97-AF65-F5344CB8AC3E}">
        <p14:creationId xmlns:p14="http://schemas.microsoft.com/office/powerpoint/2010/main" val="10655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7552"/>
          </a:xfrm>
        </p:spPr>
        <p:txBody>
          <a:bodyPr>
            <a:noAutofit/>
          </a:bodyPr>
          <a:lstStyle/>
          <a:p>
            <a:r>
              <a:rPr lang="ru-RU" sz="2200" dirty="0">
                <a:latin typeface="Liberation Serif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Какие результаты будут получены Вами и вашим ребенком после проведения тестирования?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Основной принцип при сообщении результатов: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Liberation Serif" pitchFamily="18" charset="0"/>
              </a:rPr>
              <a:t>«не навреди!»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После теста, ребенок получает обратную связь в виде краткого описания  психологической устойчивости в трудных жизненных ситуациях.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Заключений о </a:t>
            </a:r>
            <a:r>
              <a:rPr lang="ru-RU" dirty="0" err="1">
                <a:latin typeface="Liberation Serif" pitchFamily="18" charset="0"/>
              </a:rPr>
              <a:t>наркопотреблении</a:t>
            </a:r>
            <a:r>
              <a:rPr lang="ru-RU" dirty="0">
                <a:latin typeface="Liberation Serif" pitchFamily="18" charset="0"/>
              </a:rPr>
              <a:t> или наркозависимости не делается. 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При желании можно обратиться к педагогу-психологу за более подробными результатами и разъяснениями. </a:t>
            </a:r>
          </a:p>
        </p:txBody>
      </p:sp>
    </p:spTree>
    <p:extLst>
      <p:ext uri="{BB962C8B-B14F-4D97-AF65-F5344CB8AC3E}">
        <p14:creationId xmlns:p14="http://schemas.microsoft.com/office/powerpoint/2010/main" val="65253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Могут ли результаты социально-психологического тестирования отрицательно повлиять на репутацию ребенка или осложнить его жизнь в дальнейшем?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Методика  СПТ  не  выявляет  </a:t>
            </a:r>
            <a:r>
              <a:rPr lang="ru-RU" sz="2800" b="1" dirty="0" err="1">
                <a:solidFill>
                  <a:srgbClr val="000000"/>
                </a:solidFill>
                <a:latin typeface="Liberation Serif" pitchFamily="18" charset="0"/>
              </a:rPr>
              <a:t>наркопотребление</a:t>
            </a:r>
            <a:r>
              <a:rPr lang="ru-RU" sz="2800" b="1" dirty="0">
                <a:solidFill>
                  <a:srgbClr val="000000"/>
                </a:solidFill>
                <a:latin typeface="Liberation Serif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Liberation Serif" pitchFamily="18" charset="0"/>
              </a:rPr>
              <a:t>или наркозависимость. В ней нет ни одного вопроса об  употреблении  наркотических  средств  и психотропных веществ.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Методика является опросом мнений и не оценивает самих детей!</a:t>
            </a:r>
            <a:r>
              <a:rPr lang="ru-RU" dirty="0">
                <a:latin typeface="Liberation Serif" pitchFamily="18" charset="0"/>
              </a:rPr>
              <a:t> Таким образом, оцениваются не дети, а социально-психологические  условия,  в  которых  они находятся. </a:t>
            </a:r>
          </a:p>
        </p:txBody>
      </p:sp>
    </p:spTree>
    <p:extLst>
      <p:ext uri="{BB962C8B-B14F-4D97-AF65-F5344CB8AC3E}">
        <p14:creationId xmlns:p14="http://schemas.microsoft.com/office/powerpoint/2010/main" val="311866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На основании чего делаются выводы в методике СПТ 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Методика  основана  на  представлении  о  непрерывности  и единовременности  совместного  воздействия  на  ребенка 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риска» 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Liberation Serif" pitchFamily="18" charset="0"/>
                <a:cs typeface="Times New Roman" pitchFamily="18" charset="0"/>
              </a:rPr>
              <a:t>«факторов защиты».  </a:t>
            </a:r>
          </a:p>
          <a:p>
            <a:pPr marL="0" indent="0">
              <a:buNone/>
            </a:pPr>
            <a:endParaRPr lang="ru-RU" sz="2400" dirty="0">
              <a:latin typeface="Liberation Serif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Если  «факторы  риска»  начинают  преобладать  над  «факторами защиты»  –  обучающемуся  необходимо  оказать  психолого-педагогическую  помощь  и  социальную  поддержку  и  предотвратить таким  образом  вовлечение  в  негативные  проявления,  в  том  числе </a:t>
            </a:r>
            <a:r>
              <a:rPr lang="ru-RU" sz="2400" dirty="0" err="1">
                <a:latin typeface="Liberation Serif" pitchFamily="18" charset="0"/>
                <a:cs typeface="Times New Roman" pitchFamily="18" charset="0"/>
              </a:rPr>
              <a:t>наркопотребление</a:t>
            </a:r>
            <a:r>
              <a:rPr lang="ru-RU" sz="2400" dirty="0">
                <a:latin typeface="Liberation Serif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838</TotalTime>
  <Words>998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Georgia</vt:lpstr>
      <vt:lpstr>Liberation Serif</vt:lpstr>
      <vt:lpstr>Wingdings</vt:lpstr>
      <vt:lpstr>Wingdings 2</vt:lpstr>
      <vt:lpstr>Официальная</vt:lpstr>
      <vt:lpstr>  Социально-психологическое тестирование  по единой методике</vt:lpstr>
      <vt:lpstr>Презентация PowerPoint</vt:lpstr>
      <vt:lpstr>Презентация PowerPoint</vt:lpstr>
      <vt:lpstr>Выявляет ли методика СПТ  наркопотребление или наркозависимость? </vt:lpstr>
      <vt:lpstr>Какие результаты тестирования станут известны в образовательной организации? </vt:lpstr>
      <vt:lpstr> В чем заключается конфиденциальность  проведения тестирования? </vt:lpstr>
      <vt:lpstr> Какие результаты будут получены Вами и вашим ребенком после проведения тестирования? </vt:lpstr>
      <vt:lpstr>Могут ли результаты социально-психологического тестирования отрицательно повлиять на репутацию ребенка или осложнить его жизнь в дальнейшем? </vt:lpstr>
      <vt:lpstr>На основании чего делаются выводы в методике СПТ ? </vt:lpstr>
      <vt:lpstr>Презентация PowerPoint</vt:lpstr>
      <vt:lpstr>Возраст наркоманов в России по официальной статистике</vt:lpstr>
      <vt:lpstr>Последствия употребления современных наркотиков</vt:lpstr>
      <vt:lpstr>Что такое «факторы риска»? </vt:lpstr>
      <vt:lpstr> Что такое «факторы защиты»? </vt:lpstr>
      <vt:lpstr>Психологически благополучный ребенок  (О.А. Карабанова)</vt:lpstr>
      <vt:lpstr>Как проходит тестирование</vt:lpstr>
      <vt:lpstr>Правила нахождения родителей на тестировании</vt:lpstr>
      <vt:lpstr>Что получит участник социально-психологического тестирования?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Специалист</dc:creator>
  <cp:lastModifiedBy>Васильева Дарья Сергеевна</cp:lastModifiedBy>
  <cp:revision>43</cp:revision>
  <dcterms:created xsi:type="dcterms:W3CDTF">2019-09-20T06:39:24Z</dcterms:created>
  <dcterms:modified xsi:type="dcterms:W3CDTF">2019-10-01T11:22:55Z</dcterms:modified>
</cp:coreProperties>
</file>